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sldIdLst>
    <p:sldId id="321" r:id="rId3"/>
    <p:sldId id="318" r:id="rId4"/>
    <p:sldId id="319" r:id="rId5"/>
    <p:sldId id="320" r:id="rId6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7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7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2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348" y="220344"/>
            <a:ext cx="1885950" cy="564322"/>
          </a:xfrm>
        </p:spPr>
        <p:txBody>
          <a:bodyPr lIns="0" tIns="0" rIns="0" bIns="0"/>
          <a:lstStyle>
            <a:lvl1pPr>
              <a:defRPr sz="3667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5093" y="2142025"/>
            <a:ext cx="8403696" cy="307777"/>
          </a:xfrm>
        </p:spPr>
        <p:txBody>
          <a:bodyPr lIns="0" tIns="0" rIns="0" bIns="0"/>
          <a:lstStyle>
            <a:lvl1pPr>
              <a:defRPr sz="2000" b="0" i="0">
                <a:solidFill>
                  <a:srgbClr val="272424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1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348" y="220344"/>
            <a:ext cx="1885950" cy="564322"/>
          </a:xfrm>
        </p:spPr>
        <p:txBody>
          <a:bodyPr lIns="0" tIns="0" rIns="0" bIns="0"/>
          <a:lstStyle>
            <a:lvl1pPr>
              <a:defRPr sz="3667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1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348" y="220344"/>
            <a:ext cx="1885950" cy="564322"/>
          </a:xfrm>
        </p:spPr>
        <p:txBody>
          <a:bodyPr lIns="0" tIns="0" rIns="0" bIns="0"/>
          <a:lstStyle>
            <a:lvl1pPr>
              <a:defRPr sz="3667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3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7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5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6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6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8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8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0A66-BF7E-413C-84E6-448F0439E76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4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348" y="220344"/>
            <a:ext cx="18859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5093" y="2142025"/>
            <a:ext cx="840369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72424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8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0985">
        <a:defRPr>
          <a:latin typeface="+mn-lt"/>
          <a:ea typeface="+mn-ea"/>
          <a:cs typeface="+mn-cs"/>
        </a:defRPr>
      </a:lvl2pPr>
      <a:lvl3pPr marL="761970">
        <a:defRPr>
          <a:latin typeface="+mn-lt"/>
          <a:ea typeface="+mn-ea"/>
          <a:cs typeface="+mn-cs"/>
        </a:defRPr>
      </a:lvl3pPr>
      <a:lvl4pPr marL="1142954">
        <a:defRPr>
          <a:latin typeface="+mn-lt"/>
          <a:ea typeface="+mn-ea"/>
          <a:cs typeface="+mn-cs"/>
        </a:defRPr>
      </a:lvl4pPr>
      <a:lvl5pPr marL="1523939">
        <a:defRPr>
          <a:latin typeface="+mn-lt"/>
          <a:ea typeface="+mn-ea"/>
          <a:cs typeface="+mn-cs"/>
        </a:defRPr>
      </a:lvl5pPr>
      <a:lvl6pPr marL="1904924">
        <a:defRPr>
          <a:latin typeface="+mn-lt"/>
          <a:ea typeface="+mn-ea"/>
          <a:cs typeface="+mn-cs"/>
        </a:defRPr>
      </a:lvl6pPr>
      <a:lvl7pPr marL="2285909">
        <a:defRPr>
          <a:latin typeface="+mn-lt"/>
          <a:ea typeface="+mn-ea"/>
          <a:cs typeface="+mn-cs"/>
        </a:defRPr>
      </a:lvl7pPr>
      <a:lvl8pPr marL="2666893">
        <a:defRPr>
          <a:latin typeface="+mn-lt"/>
          <a:ea typeface="+mn-ea"/>
          <a:cs typeface="+mn-cs"/>
        </a:defRPr>
      </a:lvl8pPr>
      <a:lvl9pPr marL="30478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0985">
        <a:defRPr>
          <a:latin typeface="+mn-lt"/>
          <a:ea typeface="+mn-ea"/>
          <a:cs typeface="+mn-cs"/>
        </a:defRPr>
      </a:lvl2pPr>
      <a:lvl3pPr marL="761970">
        <a:defRPr>
          <a:latin typeface="+mn-lt"/>
          <a:ea typeface="+mn-ea"/>
          <a:cs typeface="+mn-cs"/>
        </a:defRPr>
      </a:lvl3pPr>
      <a:lvl4pPr marL="1142954">
        <a:defRPr>
          <a:latin typeface="+mn-lt"/>
          <a:ea typeface="+mn-ea"/>
          <a:cs typeface="+mn-cs"/>
        </a:defRPr>
      </a:lvl4pPr>
      <a:lvl5pPr marL="1523939">
        <a:defRPr>
          <a:latin typeface="+mn-lt"/>
          <a:ea typeface="+mn-ea"/>
          <a:cs typeface="+mn-cs"/>
        </a:defRPr>
      </a:lvl5pPr>
      <a:lvl6pPr marL="1904924">
        <a:defRPr>
          <a:latin typeface="+mn-lt"/>
          <a:ea typeface="+mn-ea"/>
          <a:cs typeface="+mn-cs"/>
        </a:defRPr>
      </a:lvl6pPr>
      <a:lvl7pPr marL="2285909">
        <a:defRPr>
          <a:latin typeface="+mn-lt"/>
          <a:ea typeface="+mn-ea"/>
          <a:cs typeface="+mn-cs"/>
        </a:defRPr>
      </a:lvl7pPr>
      <a:lvl8pPr marL="2666893">
        <a:defRPr>
          <a:latin typeface="+mn-lt"/>
          <a:ea typeface="+mn-ea"/>
          <a:cs typeface="+mn-cs"/>
        </a:defRPr>
      </a:lvl8pPr>
      <a:lvl9pPr marL="30478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2E3F881-502B-4A23-AE61-CC9A2E1CAE19}"/>
              </a:ext>
            </a:extLst>
          </p:cNvPr>
          <p:cNvSpPr/>
          <p:nvPr/>
        </p:nvSpPr>
        <p:spPr>
          <a:xfrm>
            <a:off x="6814" y="3429000"/>
            <a:ext cx="12083031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cs typeface="+mn-cs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1D13A493-351A-4947-A69F-E46C8C7FA242}"/>
              </a:ext>
            </a:extLst>
          </p:cNvPr>
          <p:cNvSpPr/>
          <p:nvPr/>
        </p:nvSpPr>
        <p:spPr>
          <a:xfrm rot="5400000">
            <a:off x="-2603186" y="2605665"/>
            <a:ext cx="6876000" cy="165600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cs typeface="+mn-cs"/>
            </a:endParaRPr>
          </a:p>
        </p:txBody>
      </p:sp>
      <p:sp>
        <p:nvSpPr>
          <p:cNvPr id="12" name="文本框 27">
            <a:extLst>
              <a:ext uri="{FF2B5EF4-FFF2-40B4-BE49-F238E27FC236}">
                <a16:creationId xmlns:a16="http://schemas.microsoft.com/office/drawing/2014/main" id="{D3409EAF-9019-4A3C-9A5D-D0022B998B0A}"/>
              </a:ext>
            </a:extLst>
          </p:cNvPr>
          <p:cNvSpPr txBox="1"/>
          <p:nvPr/>
        </p:nvSpPr>
        <p:spPr>
          <a:xfrm>
            <a:off x="721967" y="1425835"/>
            <a:ext cx="10944000" cy="322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ts val="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80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Hei3HK-Bold" panose="00000800000000000000" pitchFamily="50" charset="-120"/>
                <a:ea typeface="CHei3HK-Bold" panose="00000800000000000000" pitchFamily="50" charset="-120"/>
                <a:cs typeface="文泉驛等寬微米黑" panose="020B0606030804020204" pitchFamily="34" charset="-120"/>
              </a:rPr>
              <a:t>性騷擾防治宣導</a:t>
            </a:r>
            <a:endParaRPr kumimoji="0" lang="en-US" altLang="zh-TW" sz="8000" b="1" i="0" u="none" strike="noStrike" kern="1200" cap="none" spc="80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Hei3HK-Bold" panose="00000800000000000000" pitchFamily="50" charset="-120"/>
              <a:ea typeface="CHei3HK-Bold" panose="00000800000000000000" pitchFamily="50" charset="-120"/>
              <a:cs typeface="文泉驛等寬微米黑" panose="020B0606030804020204" pitchFamily="34" charset="-120"/>
            </a:endParaRPr>
          </a:p>
          <a:p>
            <a:pPr marL="0" marR="0" lvl="0" indent="0" algn="ctr" defTabSz="609585" rtl="0" eaLnBrk="1" fontAlgn="auto" latinLnBrk="0" hangingPunct="1">
              <a:lnSpc>
                <a:spcPts val="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1" i="0" u="none" strike="noStrike" kern="1200" cap="none" spc="80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Hei3HK-Bold" panose="00000800000000000000" pitchFamily="50" charset="-120"/>
                <a:ea typeface="CHei3HK-Bold" panose="00000800000000000000" pitchFamily="50" charset="-120"/>
                <a:cs typeface="文泉驛等寬微米黑" panose="020B0606030804020204" pitchFamily="34" charset="-120"/>
              </a:rPr>
              <a:t>—</a:t>
            </a:r>
            <a:r>
              <a:rPr kumimoji="0" lang="zh-TW" altLang="en-US" sz="8000" b="1" i="0" u="none" strike="noStrike" kern="1200" cap="none" spc="80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Hei3HK-Bold" panose="00000800000000000000" pitchFamily="50" charset="-120"/>
                <a:ea typeface="CHei3HK-Bold" panose="00000800000000000000" pitchFamily="50" charset="-120"/>
                <a:cs typeface="文泉驛等寬微米黑" panose="020B0606030804020204" pitchFamily="34" charset="-120"/>
              </a:rPr>
              <a:t>不當行為篇</a:t>
            </a:r>
            <a:endParaRPr kumimoji="0" lang="en-US" altLang="zh-TW" sz="8000" b="1" i="0" u="none" strike="noStrike" kern="1200" cap="none" spc="80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Hei3HK-Bold" panose="00000800000000000000" pitchFamily="50" charset="-120"/>
              <a:ea typeface="CHei3HK-Bold" panose="00000800000000000000" pitchFamily="50" charset="-120"/>
              <a:cs typeface="文泉驛等寬微米黑" panose="020B0606030804020204" pitchFamily="34" charset="-120"/>
            </a:endParaRPr>
          </a:p>
        </p:txBody>
      </p:sp>
      <p:pic>
        <p:nvPicPr>
          <p:cNvPr id="14" name="圖片 13" descr="一張含有 美工圖案, 圖形, 標誌, 符號 的圖片&#10;&#10;自動產生的描述">
            <a:extLst>
              <a:ext uri="{FF2B5EF4-FFF2-40B4-BE49-F238E27FC236}">
                <a16:creationId xmlns:a16="http://schemas.microsoft.com/office/drawing/2014/main" id="{EAE155E5-1F23-43D1-B44F-79C2554899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439" y1="43306" x2="52737" y2="47016"/>
                        <a14:foregroundMark x1="43101" y1="40726" x2="43101" y2="40726"/>
                        <a14:foregroundMark x1="42417" y1="39798" x2="42417" y2="39798"/>
                        <a14:foregroundMark x1="57868" y1="39556" x2="56842" y2="46653"/>
                        <a14:foregroundMark x1="56842" y1="46653" x2="59008" y2="40202"/>
                        <a14:foregroundMark x1="59008" y1="40202" x2="58238" y2="39435"/>
                        <a14:foregroundMark x1="42218" y1="39677" x2="42218" y2="39677"/>
                        <a14:foregroundMark x1="81100" y1="25847" x2="72891" y2="34839"/>
                        <a14:foregroundMark x1="72891" y1="34839" x2="68330" y2="38024"/>
                        <a14:foregroundMark x1="68330" y1="38024" x2="65365" y2="43871"/>
                        <a14:foregroundMark x1="65365" y1="43871" x2="70353" y2="45242"/>
                        <a14:foregroundMark x1="70353" y1="45242" x2="74629" y2="41169"/>
                        <a14:foregroundMark x1="74629" y1="41169" x2="81043" y2="26653"/>
                        <a14:foregroundMark x1="50741" y1="56694" x2="55530" y2="58669"/>
                        <a14:foregroundMark x1="55530" y1="58669" x2="55331" y2="66048"/>
                        <a14:foregroundMark x1="55331" y1="66048" x2="50884" y2="69234"/>
                        <a14:foregroundMark x1="50884" y1="69234" x2="45924" y2="69677"/>
                        <a14:foregroundMark x1="45924" y1="69677" x2="50371" y2="57258"/>
                        <a14:foregroundMark x1="50371" y1="57258" x2="50371" y2="57258"/>
                        <a14:foregroundMark x1="59664" y1="56895" x2="58010" y2="70847"/>
                        <a14:foregroundMark x1="58010" y1="70847" x2="61517" y2="65645"/>
                        <a14:foregroundMark x1="61517" y1="65645" x2="60604" y2="58589"/>
                        <a14:foregroundMark x1="60604" y1="58589" x2="59892" y2="57097"/>
                        <a14:foregroundMark x1="22235" y1="46573" x2="24287" y2="45685"/>
                        <a14:foregroundMark x1="23033" y1="51734" x2="23033" y2="51653"/>
                        <a14:foregroundMark x1="25428" y1="50242" x2="25428" y2="50242"/>
                        <a14:foregroundMark x1="18900" y1="56169" x2="20268" y2="55282"/>
                        <a14:foregroundMark x1="27509" y1="53952" x2="27252" y2="53387"/>
                        <a14:foregroundMark x1="25371" y1="53105" x2="25570" y2="53065"/>
                        <a14:foregroundMark x1="23204" y1="55726" x2="23774" y2="55887"/>
                        <a14:foregroundMark x1="23660" y1="58226" x2="23261" y2="59960"/>
                        <a14:foregroundMark x1="33751" y1="51492" x2="36574" y2="50444"/>
                        <a14:foregroundMark x1="31357" y1="56210" x2="31357" y2="56452"/>
                        <a14:foregroundMark x1="31357" y1="59435" x2="31414" y2="60323"/>
                        <a14:foregroundMark x1="21095" y1="67218" x2="20981" y2="68065"/>
                        <a14:foregroundMark x1="24544" y1="67097" x2="24829" y2="67460"/>
                        <a14:foregroundMark x1="27452" y1="66573" x2="27423" y2="68387"/>
                        <a14:foregroundMark x1="29076" y1="67097" x2="29133" y2="67097"/>
                        <a14:foregroundMark x1="34208" y1="67056" x2="34436" y2="67500"/>
                        <a14:foregroundMark x1="37030" y1="66815" x2="37001" y2="67218"/>
                        <a14:foregroundMark x1="34179" y1="68629" x2="34179" y2="68589"/>
                        <a14:foregroundMark x1="19755" y1="66371" x2="20582" y2="66371"/>
                        <a14:foregroundMark x1="37286" y1="67056" x2="39282" y2="69960"/>
                        <a14:foregroundMark x1="33500" y1="68790" x2="32982" y2="70282"/>
                        <a14:foregroundMark x1="34122" y1="68669" x2="34122" y2="68669"/>
                        <a14:backgroundMark x1="61631" y1="58105" x2="61631" y2="58105"/>
                        <a14:backgroundMark x1="61859" y1="58992" x2="62030" y2="60081"/>
                        <a14:backgroundMark x1="62856" y1="66452" x2="62856" y2="66452"/>
                        <a14:backgroundMark x1="63170" y1="69758" x2="63170" y2="69758"/>
                        <a14:backgroundMark x1="63027" y1="68427" x2="63027" y2="68427"/>
                        <a14:backgroundMark x1="24430" y1="68710" x2="24430" y2="68710"/>
                        <a14:backgroundMark x1="34122" y1="68790" x2="34122" y2="68790"/>
                        <a14:backgroundMark x1="34122" y1="68710" x2="34122" y2="6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42" y="4243500"/>
            <a:ext cx="2546125" cy="1800000"/>
          </a:xfrm>
          <a:prstGeom prst="rect">
            <a:avLst/>
          </a:prstGeom>
        </p:spPr>
      </p:pic>
      <p:pic>
        <p:nvPicPr>
          <p:cNvPr id="34" name="圖片 33" descr="一張含有 螢幕擷取畫面, 鮮豔, 圖形 的圖片&#10;&#10;自動產生的描述">
            <a:extLst>
              <a:ext uri="{FF2B5EF4-FFF2-40B4-BE49-F238E27FC236}">
                <a16:creationId xmlns:a16="http://schemas.microsoft.com/office/drawing/2014/main" id="{8982EC42-F962-45FD-98D4-D33FDA1EB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29" y="4315115"/>
            <a:ext cx="213803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7819"/>
            <a:ext cx="12184179" cy="685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0" y="8229600"/>
                </a:moveTo>
                <a:lnTo>
                  <a:pt x="14630400" y="8229600"/>
                </a:lnTo>
                <a:lnTo>
                  <a:pt x="1463040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4136" y="1021714"/>
            <a:ext cx="3266017" cy="571737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0583">
              <a:spcBef>
                <a:spcPts val="108"/>
              </a:spcBef>
            </a:pPr>
            <a:r>
              <a:rPr sz="3625" spc="21" dirty="0"/>
              <a:t>性別歧視的言行</a:t>
            </a:r>
            <a:endParaRPr sz="3625" dirty="0"/>
          </a:p>
        </p:txBody>
      </p:sp>
      <p:sp>
        <p:nvSpPr>
          <p:cNvPr id="5" name="object 5"/>
          <p:cNvSpPr/>
          <p:nvPr/>
        </p:nvSpPr>
        <p:spPr>
          <a:xfrm>
            <a:off x="1697990" y="1969769"/>
            <a:ext cx="2747010" cy="169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4136" y="3728836"/>
            <a:ext cx="2561167" cy="1728636"/>
          </a:xfrm>
          <a:prstGeom prst="rect">
            <a:avLst/>
          </a:prstGeom>
        </p:spPr>
        <p:txBody>
          <a:bodyPr vert="horz" wrap="square" lIns="0" tIns="184679" rIns="0" bIns="0" rtlCol="0">
            <a:spAutoFit/>
          </a:bodyPr>
          <a:lstStyle/>
          <a:p>
            <a:pPr marL="10583" defTabSz="761970">
              <a:spcBef>
                <a:spcPts val="1454"/>
              </a:spcBef>
            </a:pPr>
            <a:r>
              <a:rPr sz="2333" b="1" spc="-4" dirty="0">
                <a:solidFill>
                  <a:srgbClr val="272424"/>
                </a:solidFill>
                <a:latin typeface="微軟正黑體"/>
                <a:cs typeface="微軟正黑體"/>
              </a:rPr>
              <a:t>評論外表</a:t>
            </a:r>
            <a:endParaRPr sz="2333" dirty="0">
              <a:solidFill>
                <a:prstClr val="black"/>
              </a:solidFill>
              <a:latin typeface="微軟正黑體"/>
              <a:cs typeface="微軟正黑體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評論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同仁</a:t>
            </a: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的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容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貌、身材，說難怪嫁不</a:t>
            </a: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 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出去，讓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人</a:t>
            </a: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感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到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被</a:t>
            </a:r>
            <a:r>
              <a:rPr sz="2000" spc="-4" dirty="0" err="1">
                <a:solidFill>
                  <a:srgbClr val="272424"/>
                </a:solidFill>
                <a:latin typeface="微軟正黑體"/>
                <a:cs typeface="微軟正黑體"/>
              </a:rPr>
              <a:t>冒犯</a:t>
            </a:r>
            <a:r>
              <a:rPr sz="2000" spc="-4" dirty="0">
                <a:solidFill>
                  <a:srgbClr val="272424"/>
                </a:solidFill>
                <a:latin typeface="微軟正黑體"/>
                <a:cs typeface="微軟正黑體"/>
              </a:rPr>
              <a:t>。</a:t>
            </a:r>
            <a:endParaRPr sz="2000" dirty="0">
              <a:solidFill>
                <a:prstClr val="black"/>
              </a:solidFill>
              <a:latin typeface="微軟正黑體"/>
              <a:cs typeface="微軟正黑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3129" y="1969769"/>
            <a:ext cx="2745740" cy="169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8747" y="3728836"/>
            <a:ext cx="2561167" cy="2102200"/>
          </a:xfrm>
          <a:prstGeom prst="rect">
            <a:avLst/>
          </a:prstGeom>
        </p:spPr>
        <p:txBody>
          <a:bodyPr vert="horz" wrap="square" lIns="0" tIns="184679" rIns="0" bIns="0" rtlCol="0">
            <a:spAutoFit/>
          </a:bodyPr>
          <a:lstStyle/>
          <a:p>
            <a:pPr marL="10583" defTabSz="761970">
              <a:spcBef>
                <a:spcPts val="1454"/>
              </a:spcBef>
            </a:pPr>
            <a:r>
              <a:rPr lang="zh-TW" altLang="en-US" sz="2333" b="1" spc="-4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要求</a:t>
            </a:r>
            <a:r>
              <a:rPr sz="2333" b="1" spc="-4" dirty="0" err="1">
                <a:solidFill>
                  <a:srgbClr val="272424"/>
                </a:solidFill>
                <a:latin typeface="微軟正黑體"/>
                <a:cs typeface="微軟正黑體"/>
              </a:rPr>
              <a:t>隱藏性取向</a:t>
            </a:r>
            <a:endParaRPr sz="2333" dirty="0">
              <a:solidFill>
                <a:prstClr val="black"/>
              </a:solidFill>
              <a:latin typeface="微軟正黑體"/>
              <a:cs typeface="微軟正黑體"/>
            </a:endParaRPr>
          </a:p>
          <a:p>
            <a:pPr marL="10583" marR="4233" algn="just" defTabSz="761970">
              <a:lnSpc>
                <a:spcPct val="121500"/>
              </a:lnSpc>
              <a:spcBef>
                <a:spcPts val="667"/>
              </a:spcBef>
            </a:pP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要求具有同志身分的人，不要在職場上曝露性取向，造成具有同志身分的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人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感受敵意</a:t>
            </a: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。</a:t>
            </a:r>
            <a:endParaRPr sz="2000" dirty="0">
              <a:solidFill>
                <a:prstClr val="black"/>
              </a:solidFill>
              <a:latin typeface="微軟正黑體"/>
              <a:cs typeface="微軟正黑體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7001" y="1969769"/>
            <a:ext cx="2747009" cy="169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3358" y="3728836"/>
            <a:ext cx="2687108" cy="2104123"/>
          </a:xfrm>
          <a:prstGeom prst="rect">
            <a:avLst/>
          </a:prstGeom>
        </p:spPr>
        <p:txBody>
          <a:bodyPr vert="horz" wrap="square" lIns="0" tIns="184679" rIns="0" bIns="0" rtlCol="0">
            <a:spAutoFit/>
          </a:bodyPr>
          <a:lstStyle/>
          <a:p>
            <a:pPr marL="10583" defTabSz="761970">
              <a:spcBef>
                <a:spcPts val="1454"/>
              </a:spcBef>
            </a:pPr>
            <a:r>
              <a:rPr sz="2333" b="1" spc="-4" dirty="0">
                <a:solidFill>
                  <a:srgbClr val="272424"/>
                </a:solidFill>
                <a:latin typeface="微軟正黑體"/>
                <a:cs typeface="微軟正黑體"/>
              </a:rPr>
              <a:t>對女性受僱者的歧視</a:t>
            </a:r>
            <a:endParaRPr sz="2333" dirty="0">
              <a:solidFill>
                <a:prstClr val="black"/>
              </a:solidFill>
              <a:latin typeface="微軟正黑體"/>
              <a:cs typeface="微軟正黑體"/>
            </a:endParaRPr>
          </a:p>
          <a:p>
            <a:pPr marL="10583" marR="126995" algn="just" defTabSz="761970">
              <a:lnSpc>
                <a:spcPct val="121500"/>
              </a:lnSpc>
              <a:spcBef>
                <a:spcPts val="667"/>
              </a:spcBef>
            </a:pP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評論女性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同仁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結婚生子以後，對公司愈來愈沒有貢獻</a:t>
            </a:r>
            <a:r>
              <a:rPr lang="zh-TW" altLang="en-US" sz="2000" dirty="0">
                <a:solidFill>
                  <a:srgbClr val="272424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微軟正黑體"/>
              </a:rPr>
              <a:t>，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讓人感到被</a:t>
            </a:r>
            <a:r>
              <a:rPr lang="zh-TW" altLang="en-US" sz="2000" spc="-4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冒犯</a:t>
            </a:r>
            <a:r>
              <a:rPr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。</a:t>
            </a:r>
            <a:endParaRPr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78C6139-C6FF-4A25-2A88-5C6B5AB57E60}"/>
              </a:ext>
            </a:extLst>
          </p:cNvPr>
          <p:cNvSpPr txBox="1"/>
          <p:nvPr/>
        </p:nvSpPr>
        <p:spPr>
          <a:xfrm>
            <a:off x="1764136" y="6304002"/>
            <a:ext cx="315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以上圖片來源為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生成工具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0" y="8229600"/>
                </a:moveTo>
                <a:lnTo>
                  <a:pt x="14630400" y="8229600"/>
                </a:lnTo>
                <a:lnTo>
                  <a:pt x="1463040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4136" y="1206817"/>
            <a:ext cx="4072121" cy="571737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0583">
              <a:spcBef>
                <a:spcPts val="108"/>
              </a:spcBef>
            </a:pPr>
            <a:r>
              <a:rPr lang="zh-TW" altLang="en-US" sz="3625" spc="2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不當的</a:t>
            </a:r>
            <a:r>
              <a:rPr sz="3625" spc="21" dirty="0" err="1"/>
              <a:t>口語或文字</a:t>
            </a:r>
            <a:endParaRPr sz="3625" dirty="0"/>
          </a:p>
        </p:txBody>
      </p:sp>
      <p:sp>
        <p:nvSpPr>
          <p:cNvPr id="4" name="object 4"/>
          <p:cNvSpPr/>
          <p:nvPr/>
        </p:nvSpPr>
        <p:spPr>
          <a:xfrm>
            <a:off x="1697990" y="2153920"/>
            <a:ext cx="2747010" cy="1697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4136" y="3914044"/>
            <a:ext cx="2561167" cy="1726712"/>
          </a:xfrm>
          <a:prstGeom prst="rect">
            <a:avLst/>
          </a:prstGeom>
        </p:spPr>
        <p:txBody>
          <a:bodyPr vert="horz" wrap="square" lIns="0" tIns="184679" rIns="0" bIns="0" rtlCol="0">
            <a:spAutoFit/>
          </a:bodyPr>
          <a:lstStyle/>
          <a:p>
            <a:pPr marL="10583" defTabSz="761970">
              <a:spcBef>
                <a:spcPts val="1454"/>
              </a:spcBef>
            </a:pPr>
            <a:r>
              <a:rPr sz="2333" b="1" spc="-4" dirty="0">
                <a:solidFill>
                  <a:srgbClr val="272424"/>
                </a:solidFill>
                <a:latin typeface="微軟正黑體"/>
                <a:cs typeface="微軟正黑體"/>
              </a:rPr>
              <a:t>講黃色笑話</a:t>
            </a:r>
            <a:endParaRPr sz="2333" dirty="0">
              <a:solidFill>
                <a:prstClr val="black"/>
              </a:solidFill>
              <a:latin typeface="微軟正黑體"/>
              <a:cs typeface="微軟正黑體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在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同仁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面前講黃色笑</a:t>
            </a: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 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話，無視反對，讓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人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感到被冒犯</a:t>
            </a: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。</a:t>
            </a:r>
            <a:endParaRPr sz="2000" dirty="0">
              <a:solidFill>
                <a:prstClr val="black"/>
              </a:solidFill>
              <a:latin typeface="微軟正黑體"/>
              <a:cs typeface="微軟正黑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3129" y="2153920"/>
            <a:ext cx="2745740" cy="1697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8747" y="3914044"/>
            <a:ext cx="2561167" cy="1726712"/>
          </a:xfrm>
          <a:prstGeom prst="rect">
            <a:avLst/>
          </a:prstGeom>
        </p:spPr>
        <p:txBody>
          <a:bodyPr vert="horz" wrap="square" lIns="0" tIns="184679" rIns="0" bIns="0" rtlCol="0">
            <a:spAutoFit/>
          </a:bodyPr>
          <a:lstStyle/>
          <a:p>
            <a:pPr marL="10583" defTabSz="761970">
              <a:spcBef>
                <a:spcPts val="1454"/>
              </a:spcBef>
            </a:pPr>
            <a:r>
              <a:rPr sz="2333" b="1" spc="-4" dirty="0">
                <a:solidFill>
                  <a:srgbClr val="272424"/>
                </a:solidFill>
                <a:latin typeface="微軟正黑體"/>
                <a:cs typeface="微軟正黑體"/>
              </a:rPr>
              <a:t>冒犯性問題</a:t>
            </a:r>
            <a:endParaRPr sz="2333" dirty="0">
              <a:solidFill>
                <a:prstClr val="black"/>
              </a:solidFill>
              <a:latin typeface="微軟正黑體"/>
              <a:cs typeface="微軟正黑體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詢問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同仁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的性生活頻</a:t>
            </a: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 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率、對象，讓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人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感到被冒犯</a:t>
            </a: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。</a:t>
            </a:r>
            <a:endParaRPr sz="2000" dirty="0">
              <a:solidFill>
                <a:prstClr val="black"/>
              </a:solidFill>
              <a:latin typeface="微軟正黑體"/>
              <a:cs typeface="微軟正黑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7001" y="2153920"/>
            <a:ext cx="2747009" cy="1697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3358" y="3914044"/>
            <a:ext cx="2563813" cy="1726712"/>
          </a:xfrm>
          <a:prstGeom prst="rect">
            <a:avLst/>
          </a:prstGeom>
        </p:spPr>
        <p:txBody>
          <a:bodyPr vert="horz" wrap="square" lIns="0" tIns="184679" rIns="0" bIns="0" rtlCol="0">
            <a:spAutoFit/>
          </a:bodyPr>
          <a:lstStyle/>
          <a:p>
            <a:pPr marL="10583" defTabSz="761970">
              <a:spcBef>
                <a:spcPts val="1454"/>
              </a:spcBef>
            </a:pPr>
            <a:r>
              <a:rPr sz="2333" b="1" spc="-4" dirty="0">
                <a:solidFill>
                  <a:srgbClr val="272424"/>
                </a:solidFill>
                <a:latin typeface="微軟正黑體"/>
                <a:cs typeface="微軟正黑體"/>
              </a:rPr>
              <a:t>不當圖片傳送</a:t>
            </a:r>
            <a:endParaRPr sz="2333" dirty="0">
              <a:solidFill>
                <a:prstClr val="black"/>
              </a:solidFill>
              <a:latin typeface="微軟正黑體"/>
              <a:cs typeface="微軟正黑體"/>
            </a:endParaRPr>
          </a:p>
          <a:p>
            <a:pPr marL="10583" marR="4233" algn="just" defTabSz="761970">
              <a:lnSpc>
                <a:spcPct val="121500"/>
              </a:lnSpc>
              <a:spcBef>
                <a:spcPts val="667"/>
              </a:spcBef>
            </a:pP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在通訊軟體上傳送含有 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性意味的圖片，讓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人</a:t>
            </a:r>
            <a:r>
              <a:rPr sz="2000" dirty="0" err="1">
                <a:solidFill>
                  <a:srgbClr val="272424"/>
                </a:solidFill>
                <a:latin typeface="微軟正黑體"/>
                <a:cs typeface="微軟正黑體"/>
              </a:rPr>
              <a:t>感到被冒犯</a:t>
            </a:r>
            <a:r>
              <a:rPr sz="2000" dirty="0">
                <a:solidFill>
                  <a:srgbClr val="272424"/>
                </a:solidFill>
                <a:latin typeface="微軟正黑體"/>
                <a:cs typeface="微軟正黑體"/>
              </a:rPr>
              <a:t>。</a:t>
            </a:r>
            <a:endParaRPr sz="2000" dirty="0">
              <a:solidFill>
                <a:prstClr val="black"/>
              </a:solidFill>
              <a:latin typeface="微軟正黑體"/>
              <a:cs typeface="微軟正黑體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28A80F3-A811-777A-992B-CD09EC01BF49}"/>
              </a:ext>
            </a:extLst>
          </p:cNvPr>
          <p:cNvSpPr txBox="1"/>
          <p:nvPr/>
        </p:nvSpPr>
        <p:spPr>
          <a:xfrm>
            <a:off x="1764136" y="6304002"/>
            <a:ext cx="315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以上圖片來源為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生成工具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0" y="8229600"/>
                </a:moveTo>
                <a:lnTo>
                  <a:pt x="14630400" y="8229600"/>
                </a:lnTo>
                <a:lnTo>
                  <a:pt x="1463040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4135" y="1070187"/>
            <a:ext cx="5630577" cy="571737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0583">
              <a:spcBef>
                <a:spcPts val="108"/>
              </a:spcBef>
            </a:pPr>
            <a:r>
              <a:rPr lang="zh-TW" altLang="en-US" sz="3625" spc="2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不當的</a:t>
            </a:r>
            <a:r>
              <a:rPr sz="3625" spc="21" dirty="0" err="1"/>
              <a:t>肢體行為</a:t>
            </a:r>
            <a:r>
              <a:rPr lang="zh-TW" altLang="en-US" sz="3625" spc="2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625" spc="2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跟蹤騷擾</a:t>
            </a:r>
            <a:endParaRPr sz="362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14281" y="2096474"/>
            <a:ext cx="1991359" cy="123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86920" y="2100494"/>
            <a:ext cx="1991359" cy="1230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16043" y="2108445"/>
            <a:ext cx="1991359" cy="1230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BD532F6-08BB-0E9B-DEDA-C5E4A7DF3F8D}"/>
              </a:ext>
            </a:extLst>
          </p:cNvPr>
          <p:cNvSpPr txBox="1"/>
          <p:nvPr/>
        </p:nvSpPr>
        <p:spPr>
          <a:xfrm>
            <a:off x="1764136" y="6304002"/>
            <a:ext cx="315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以上圖片來源為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生成工具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7DB6668-C724-E8BF-A7D8-6FAAD2AE2BEE}"/>
              </a:ext>
            </a:extLst>
          </p:cNvPr>
          <p:cNvSpPr txBox="1"/>
          <p:nvPr/>
        </p:nvSpPr>
        <p:spPr>
          <a:xfrm>
            <a:off x="1649695" y="3548402"/>
            <a:ext cx="2120529" cy="2577778"/>
          </a:xfrm>
          <a:prstGeom prst="rect">
            <a:avLst/>
          </a:prstGeom>
        </p:spPr>
        <p:txBody>
          <a:bodyPr vert="horz" wrap="square" lIns="0" tIns="184679" rIns="0" bIns="0" rtlCol="0">
            <a:spAutoFit/>
          </a:bodyPr>
          <a:lstStyle/>
          <a:p>
            <a:pPr marL="10583" defTabSz="761970">
              <a:spcBef>
                <a:spcPts val="1454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親吻與抱擁</a:t>
            </a:r>
            <a:endParaRPr sz="2333" dirty="0">
              <a:solidFill>
                <a:prstClr val="black"/>
              </a:solidFill>
              <a:latin typeface="微軟正黑體"/>
              <a:cs typeface="微軟正黑體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親吻同仁的臉頰、嘴唇、手臂，或熊抱，讓人感到被</a:t>
            </a:r>
            <a:r>
              <a:rPr lang="zh-TW" altLang="en-US" sz="2000" spc="-4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冒犯。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endParaRPr sz="2000" dirty="0">
              <a:solidFill>
                <a:prstClr val="black"/>
              </a:solidFill>
              <a:latin typeface="微軟正黑體"/>
              <a:cs typeface="微軟正黑體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120F9DC-4957-CC60-EEEC-8FB523E7D79D}"/>
              </a:ext>
            </a:extLst>
          </p:cNvPr>
          <p:cNvSpPr txBox="1"/>
          <p:nvPr/>
        </p:nvSpPr>
        <p:spPr>
          <a:xfrm>
            <a:off x="4074217" y="3548402"/>
            <a:ext cx="2120529" cy="2577778"/>
          </a:xfrm>
          <a:prstGeom prst="rect">
            <a:avLst/>
          </a:prstGeom>
        </p:spPr>
        <p:txBody>
          <a:bodyPr vert="horz" wrap="square" lIns="0" tIns="184679" rIns="0" bIns="0" rtlCol="0">
            <a:spAutoFit/>
          </a:bodyPr>
          <a:lstStyle/>
          <a:p>
            <a:pPr marL="10583" defTabSz="761970">
              <a:spcBef>
                <a:spcPts val="1454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不當的觸碰</a:t>
            </a:r>
            <a:endParaRPr sz="2333" dirty="0">
              <a:solidFill>
                <a:prstClr val="black"/>
              </a:solidFill>
              <a:latin typeface="微軟正黑體"/>
              <a:cs typeface="微軟正黑體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常常藉工作時觸碰同仁身體</a:t>
            </a:r>
            <a:r>
              <a:rPr lang="zh-TW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或以手踫觸其胸部、臀部，讓人感到被</a:t>
            </a:r>
            <a:r>
              <a:rPr lang="zh-TW" altLang="en-US" sz="2000" spc="-4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冒犯。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endParaRPr sz="2000" dirty="0">
              <a:solidFill>
                <a:prstClr val="black"/>
              </a:solidFill>
              <a:latin typeface="微軟正黑體"/>
              <a:cs typeface="微軟正黑體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C23415C9-9CD2-25B4-5FCD-74292CE4E227}"/>
              </a:ext>
            </a:extLst>
          </p:cNvPr>
          <p:cNvSpPr txBox="1"/>
          <p:nvPr/>
        </p:nvSpPr>
        <p:spPr>
          <a:xfrm>
            <a:off x="6498739" y="3548402"/>
            <a:ext cx="2120529" cy="2577778"/>
          </a:xfrm>
          <a:prstGeom prst="rect">
            <a:avLst/>
          </a:prstGeom>
        </p:spPr>
        <p:txBody>
          <a:bodyPr vert="horz" wrap="square" lIns="0" tIns="184679" rIns="0" bIns="0" rtlCol="0">
            <a:spAutoFit/>
          </a:bodyPr>
          <a:lstStyle/>
          <a:p>
            <a:pPr marL="10583" defTabSz="761970">
              <a:spcBef>
                <a:spcPts val="1454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其他肢體行為</a:t>
            </a:r>
            <a:endParaRPr sz="2333" dirty="0">
              <a:solidFill>
                <a:prstClr val="black"/>
              </a:solidFill>
              <a:latin typeface="微軟正黑體"/>
              <a:cs typeface="微軟正黑體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摸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同仁的頭髮、聞頭髮，說好香、好迷人，讓人感到被</a:t>
            </a:r>
            <a:r>
              <a:rPr lang="zh-TW" altLang="en-US" sz="2000" spc="-4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冒犯。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endParaRPr sz="2000" dirty="0">
              <a:solidFill>
                <a:prstClr val="black"/>
              </a:solidFill>
              <a:latin typeface="微軟正黑體"/>
              <a:cs typeface="微軟正黑體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E37717A0-37EC-BCA6-402D-C7B1FB441129}"/>
              </a:ext>
            </a:extLst>
          </p:cNvPr>
          <p:cNvSpPr txBox="1"/>
          <p:nvPr/>
        </p:nvSpPr>
        <p:spPr>
          <a:xfrm>
            <a:off x="8835964" y="3515604"/>
            <a:ext cx="2208398" cy="2953266"/>
          </a:xfrm>
          <a:prstGeom prst="rect">
            <a:avLst/>
          </a:prstGeom>
        </p:spPr>
        <p:txBody>
          <a:bodyPr vert="horz" wrap="square" lIns="0" tIns="184679" rIns="0" bIns="0" rtlCol="0">
            <a:spAutoFit/>
          </a:bodyPr>
          <a:lstStyle/>
          <a:p>
            <a:pPr marL="10583" defTabSz="761970">
              <a:spcBef>
                <a:spcPts val="1454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過度追求、尾隨</a:t>
            </a:r>
            <a:endParaRPr sz="2333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追求同仁遭拒絶後</a:t>
            </a:r>
            <a:r>
              <a:rPr lang="zh-TW" altLang="en-US" sz="2000" dirty="0">
                <a:solidFill>
                  <a:srgbClr val="272424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微軟正黑體"/>
              </a:rPr>
              <a:t>，</a:t>
            </a:r>
            <a:r>
              <a:rPr lang="zh-TW" altLang="en-US" sz="2000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仍持續在上班時製造相遇景場或尾隨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，讓人感到不堪其擾、被</a:t>
            </a:r>
            <a:r>
              <a:rPr lang="zh-TW" altLang="en-US" sz="2000" spc="-4" dirty="0">
                <a:solidFill>
                  <a:srgbClr val="2724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冒犯。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583" marR="4233" defTabSz="761970">
              <a:lnSpc>
                <a:spcPct val="121500"/>
              </a:lnSpc>
              <a:spcBef>
                <a:spcPts val="667"/>
              </a:spcBef>
            </a:pPr>
            <a:endParaRPr sz="2000" dirty="0">
              <a:solidFill>
                <a:prstClr val="black"/>
              </a:solidFill>
              <a:latin typeface="微軟正黑體"/>
              <a:cs typeface="微軟正黑體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015FE207-A74C-A1CC-144B-2AA500986E2A}"/>
              </a:ext>
            </a:extLst>
          </p:cNvPr>
          <p:cNvSpPr/>
          <p:nvPr/>
        </p:nvSpPr>
        <p:spPr>
          <a:xfrm>
            <a:off x="8778869" y="2101429"/>
            <a:ext cx="1991359" cy="123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61970"/>
            <a:endParaRPr sz="15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藕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6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华文细黑">
      <a:majorFont>
        <a:latin typeface="华文细黑"/>
        <a:ea typeface="华文细黑"/>
        <a:cs typeface=""/>
      </a:majorFont>
      <a:minorFont>
        <a:latin typeface="Calibri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DB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218</Words>
  <Application>Microsoft Office PowerPoint</Application>
  <PresentationFormat>寬螢幕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15" baseType="lpstr">
      <vt:lpstr>CHei3HK-Bold</vt:lpstr>
      <vt:lpstr>华文细黑</vt:lpstr>
      <vt:lpstr>文泉驛等寬微米黑</vt:lpstr>
      <vt:lpstr>微软雅黑 Light</vt:lpstr>
      <vt:lpstr>微軟正黑體</vt:lpstr>
      <vt:lpstr>新細明體</vt:lpstr>
      <vt:lpstr>Arial</vt:lpstr>
      <vt:lpstr>Calibri</vt:lpstr>
      <vt:lpstr>Calibri Light</vt:lpstr>
      <vt:lpstr>Office 主题​​</vt:lpstr>
      <vt:lpstr>Office Theme</vt:lpstr>
      <vt:lpstr>PowerPoint 簡報</vt:lpstr>
      <vt:lpstr>性別歧視的言行</vt:lpstr>
      <vt:lpstr>不當的口語或文字</vt:lpstr>
      <vt:lpstr>不當的肢體行為、跟蹤騷擾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EAP 看過來</dc:title>
  <dc:creator>人事處</dc:creator>
  <cp:lastModifiedBy>Jsps</cp:lastModifiedBy>
  <cp:revision>103</cp:revision>
  <cp:lastPrinted>2024-05-21T08:46:23Z</cp:lastPrinted>
  <dcterms:created xsi:type="dcterms:W3CDTF">2024-01-31T08:23:51Z</dcterms:created>
  <dcterms:modified xsi:type="dcterms:W3CDTF">2024-05-24T03:29:25Z</dcterms:modified>
</cp:coreProperties>
</file>